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F9C5397-2FAA-4580-84EC-6BCDF52E3722}">
  <a:tblStyle styleId="{8F9C5397-2FAA-4580-84EC-6BCDF52E372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10" Type="http://schemas.openxmlformats.org/officeDocument/2006/relationships/hyperlink" Target="https://docs.google.com/presentation/d/1mXKUuwU_wpimXKSTu_lA_nRBJm1GlU1_wbmAGqtImz8/edit?usp=sharing" TargetMode="External"/><Relationship Id="rId9" Type="http://schemas.openxmlformats.org/officeDocument/2006/relationships/hyperlink" Target="https://docs.google.com/presentation/d/1eHbY822r1JLmEPZ1mPOObSN8oRtnIacO7Lv7z4Zts-c/edit?usp=sharing" TargetMode="External"/><Relationship Id="rId5" Type="http://schemas.openxmlformats.org/officeDocument/2006/relationships/hyperlink" Target="https://docs.google.com/presentation/d/16DmEK12KrUki20Wj_yv75af_OnVU6ffk2caLkEB__0Q/edit?usp=sharing" TargetMode="External"/><Relationship Id="rId6" Type="http://schemas.openxmlformats.org/officeDocument/2006/relationships/hyperlink" Target="https://docs.google.com/presentation/d/13vZDc4OoCe7ekX7SfrUo9-oB7S_Ah9sVGZVHixtF2Aw/edit?usp=sharing" TargetMode="External"/><Relationship Id="rId7" Type="http://schemas.openxmlformats.org/officeDocument/2006/relationships/hyperlink" Target="https://docs.google.com/presentation/d/1t4w-vk4OrXfuYNe9ihhZUevDiYGBxRmI0bpJkqCU74U/edit?usp=sharing" TargetMode="External"/><Relationship Id="rId8" Type="http://schemas.openxmlformats.org/officeDocument/2006/relationships/hyperlink" Target="https://docs.google.com/presentation/d/1CFiOL5pVBmfPoHHt-i61gRtChDHCwT4AcQLCZKS-Z1Y/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rive.google.com/file/d/13EbfEFyRixuzesLTGfqcx7QJJuqzlojx/view?usp=sharing" TargetMode="External"/><Relationship Id="rId6" Type="http://schemas.openxmlformats.org/officeDocument/2006/relationships/hyperlink" Target="https://docs.google.com/presentation/d/1TBlZQV3PuP0WpjRKglpdWM7j2-65WlRHV_o99yGjxQQ/edit?usp=sharing" TargetMode="External"/><Relationship Id="rId7" Type="http://schemas.openxmlformats.org/officeDocument/2006/relationships/hyperlink" Target="https://docs.google.com/presentation/d/17sKPf7I9z2GRvHZLKU_DbFwsqpocNaS7_2tkGCSTPus/edit?usp=shar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docs.google.com/presentation/d/1mUTwBslfnnaVJ_wnbe0RNoKcvCfpcw0xONwVfEGE_20/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{8F9C5397-2FAA-4580-84EC-6BCDF52E3722}</a:tableStyleId>
              </a:tblPr>
              <a:tblGrid>
                <a:gridCol w="1633350"/>
                <a:gridCol w="4045800"/>
                <a:gridCol w="3669725"/>
              </a:tblGrid>
              <a:tr h="296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Columbus Day?</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Should we celebrate Columbus’ “discovery” of America?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50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2.12, 2.13</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80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Printed Student Handouts (</a:t>
                      </a:r>
                      <a:r>
                        <a:rPr lang="en" sz="1200" u="sng">
                          <a:solidFill>
                            <a:schemeClr val="hlink"/>
                          </a:solidFill>
                          <a:latin typeface="Inter"/>
                          <a:ea typeface="Inter"/>
                          <a:cs typeface="Inter"/>
                          <a:sym typeface="Inter"/>
                          <a:hlinkClick r:id="rId6"/>
                        </a:rPr>
                        <a:t>Version 1</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7"/>
                        </a:rPr>
                        <a:t>Version 2</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8"/>
                        </a:rPr>
                        <a:t>Version 3</a:t>
                      </a:r>
                      <a:r>
                        <a:rPr lang="en" sz="1200">
                          <a:latin typeface="Inter"/>
                          <a:ea typeface="Inter"/>
                          <a:cs typeface="Inter"/>
                          <a:sym typeface="Inter"/>
                        </a:rPr>
                        <a:t>, </a:t>
                      </a:r>
                      <a:r>
                        <a:rPr lang="en" sz="1200" u="sng">
                          <a:solidFill>
                            <a:schemeClr val="hlink"/>
                          </a:solidFill>
                          <a:latin typeface="Inter"/>
                          <a:ea typeface="Inter"/>
                          <a:cs typeface="Inter"/>
                          <a:sym typeface="Inter"/>
                          <a:hlinkClick r:id="rId9"/>
                        </a:rPr>
                        <a:t>Version 4</a:t>
                      </a:r>
                      <a:r>
                        <a:rPr lang="en" sz="1200">
                          <a:latin typeface="Inter"/>
                          <a:ea typeface="Inter"/>
                          <a:cs typeface="Inter"/>
                          <a:sym typeface="Inter"/>
                        </a:rPr>
                        <a: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Columbus Day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Notice, Wonder, Think</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658325"/>
          <a:ext cx="3000000" cy="3000000"/>
        </p:xfrm>
        <a:graphic>
          <a:graphicData uri="http://schemas.openxmlformats.org/drawingml/2006/table">
            <a:tbl>
              <a:tblPr>
                <a:noFill/>
                <a:tableStyleId>{8F9C5397-2FAA-4580-84EC-6BCDF52E3722}</a:tableStyleId>
              </a:tblPr>
              <a:tblGrid>
                <a:gridCol w="1633350"/>
                <a:gridCol w="4045800"/>
                <a:gridCol w="3669725"/>
              </a:tblGrid>
              <a:tr h="296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Columbus Day?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7340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Using the </a:t>
                      </a:r>
                      <a:r>
                        <a:rPr lang="en" sz="1200" u="sng">
                          <a:solidFill>
                            <a:schemeClr val="hlink"/>
                          </a:solidFill>
                          <a:latin typeface="Inter"/>
                          <a:ea typeface="Inter"/>
                          <a:cs typeface="Inter"/>
                          <a:sym typeface="Inter"/>
                          <a:hlinkClick r:id="rId5"/>
                        </a:rPr>
                        <a:t>Duos cards</a:t>
                      </a:r>
                      <a:r>
                        <a:rPr lang="en" sz="1200">
                          <a:solidFill>
                            <a:schemeClr val="dk1"/>
                          </a:solidFill>
                          <a:latin typeface="Inter"/>
                          <a:ea typeface="Inter"/>
                          <a:cs typeface="Inter"/>
                          <a:sym typeface="Inter"/>
                        </a:rPr>
                        <a:t>, create student partners and small groups. Groups will be created based on a theme. Each card has a direct partner. Each set of two has another set to make a group of 4. Example: Batman + Robin, Hulk + Black Widow = Superheroes (</a:t>
                      </a:r>
                      <a:r>
                        <a:rPr lang="en" sz="1200" u="sng">
                          <a:solidFill>
                            <a:schemeClr val="hlink"/>
                          </a:solidFill>
                          <a:latin typeface="Inter"/>
                          <a:ea typeface="Inter"/>
                          <a:cs typeface="Inter"/>
                          <a:sym typeface="Inter"/>
                          <a:hlinkClick r:id="rId6"/>
                        </a:rPr>
                        <a:t>Duos Grouping Answer Key</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initially work with their partner to read excerpts from President Biden’s Proclamation of Columbus Day and Indigenous People’s Day in 2021 found within the </a:t>
                      </a:r>
                      <a:r>
                        <a:rPr lang="en" sz="1200" u="sng">
                          <a:solidFill>
                            <a:schemeClr val="hlink"/>
                          </a:solidFill>
                          <a:latin typeface="Inter"/>
                          <a:ea typeface="Inter"/>
                          <a:cs typeface="Inter"/>
                          <a:sym typeface="Inter"/>
                          <a:hlinkClick r:id="rId7"/>
                        </a:rPr>
                        <a:t>Columbus Day? Student Worksheet</a:t>
                      </a:r>
                      <a:r>
                        <a:rPr lang="en" sz="1200">
                          <a:solidFill>
                            <a:schemeClr val="dk1"/>
                          </a:solidFill>
                          <a:latin typeface="Inter"/>
                          <a:ea typeface="Inter"/>
                          <a:cs typeface="Inter"/>
                          <a:sym typeface="Inter"/>
                        </a:rPr>
                        <a:t>. He was the first US President to issue a proclamation for Indigenous People’s Day in 2021. Students will then answer questions about the excerpts.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Hand out Duos Cards and instruct students to find partner and small group of four</a:t>
                      </a:r>
                      <a:endParaRPr sz="1200">
                        <a:solidFill>
                          <a:schemeClr val="dk1"/>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Hand out Columbus Day? Student Worksheet so that each group has one of each version </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Instruct students to individually read their excerpt and then answer the questions together</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Support student work</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Meet with partner (Students with Versions 1 &amp; 2 should be partnered. Students with Versions 3 &amp; 4 should be partnered)</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the excerpt of </a:t>
                      </a:r>
                      <a:r>
                        <a:rPr lang="en" sz="1200">
                          <a:latin typeface="Inter"/>
                          <a:ea typeface="Inter"/>
                          <a:cs typeface="Inter"/>
                          <a:sym typeface="Inter"/>
                        </a:rPr>
                        <a:t>assigned </a:t>
                      </a:r>
                      <a:r>
                        <a:rPr lang="en" sz="1200">
                          <a:solidFill>
                            <a:srgbClr val="000000"/>
                          </a:solidFill>
                          <a:latin typeface="Inter"/>
                          <a:ea typeface="Inter"/>
                          <a:cs typeface="Inter"/>
                          <a:sym typeface="Inter"/>
                        </a:rPr>
                        <a:t>proclamation</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Work with partner to answer the questions</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84775">
                <a:tc rowSpan="2">
                  <a:txBody>
                    <a:bodyPr/>
                    <a:lstStyle/>
                    <a:p>
                      <a:pPr indent="0" lvl="0" marL="0" rtl="0" algn="l">
                        <a:spcBef>
                          <a:spcPts val="0"/>
                        </a:spcBef>
                        <a:spcAft>
                          <a:spcPts val="0"/>
                        </a:spcAft>
                        <a:buNone/>
                      </a:pPr>
                      <a:r>
                        <a:rPr b="1" lang="en" sz="1200">
                          <a:latin typeface="Inter"/>
                          <a:ea typeface="Inter"/>
                          <a:cs typeface="Inter"/>
                          <a:sym typeface="Inter"/>
                        </a:rPr>
                        <a:t>ACTIVITY 2 -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move into their small groups (determined by the duos cards) to read different articles about Columbus Day and Indigenous Peoples’ Day. Individually, they read their assigned article and answer the corresponding questions. Students will need access to a electronic device to read the article.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Instruct students to move to their small group</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a:t>
                      </a:r>
                      <a:r>
                        <a:rPr lang="en" sz="1200">
                          <a:latin typeface="Inter"/>
                          <a:ea typeface="Inter"/>
                          <a:cs typeface="Inter"/>
                          <a:sym typeface="Inter"/>
                        </a:rPr>
                        <a:t>irect students to page 3 of the student worksheet</a:t>
                      </a:r>
                      <a:endParaRPr sz="1200">
                        <a:latin typeface="Inter"/>
                        <a:ea typeface="Inter"/>
                        <a:cs typeface="Inter"/>
                        <a:sym typeface="Inter"/>
                      </a:endParaRPr>
                    </a:p>
                    <a:p>
                      <a:pPr indent="-228600" lvl="0" marL="3048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technology access to read article</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Monitor student work and answer questions while the students read and answer the questions on the worksheet.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small group</a:t>
                      </a:r>
                      <a:endParaRPr sz="1200">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Read assigned article (</a:t>
                      </a:r>
                      <a:r>
                        <a:rPr lang="en" sz="1200">
                          <a:latin typeface="Inter"/>
                          <a:ea typeface="Inter"/>
                          <a:cs typeface="Inter"/>
                          <a:sym typeface="Inter"/>
                        </a:rPr>
                        <a:t>need access to technology)</a:t>
                      </a:r>
                      <a:endParaRPr sz="1200">
                        <a:solidFill>
                          <a:srgbClr val="000000"/>
                        </a:solidFill>
                        <a:latin typeface="Inter"/>
                        <a:ea typeface="Inter"/>
                        <a:cs typeface="Inter"/>
                        <a:sym typeface="Inter"/>
                      </a:endParaRPr>
                    </a:p>
                    <a:p>
                      <a:pPr indent="-228600" lvl="0" marL="3048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Answer the questions for assigned article</a:t>
                      </a:r>
                      <a:r>
                        <a:rPr lang="en" sz="1200">
                          <a:latin typeface="Inter"/>
                          <a:ea typeface="Inter"/>
                          <a:cs typeface="Inter"/>
                          <a:sym typeface="Inter"/>
                        </a:rPr>
                        <a:t> (page 3)</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Americas: Colonization &amp; Conquest: Daily Lesson Plan</a:t>
            </a:r>
            <a:r>
              <a:rPr lang="en" sz="1800">
                <a:solidFill>
                  <a:schemeClr val="dk1"/>
                </a:solidFill>
                <a:latin typeface="Plus Jakarta Sans Medium"/>
                <a:ea typeface="Plus Jakarta Sans Medium"/>
                <a:cs typeface="Plus Jakarta Sans Medium"/>
                <a:sym typeface="Plus Jakarta Sans Medium"/>
              </a:rPr>
              <a:t> (60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{8F9C5397-2FAA-4580-84EC-6BCDF52E3722}</a:tableStyleId>
              </a:tblPr>
              <a:tblGrid>
                <a:gridCol w="1673200"/>
                <a:gridCol w="4057350"/>
                <a:gridCol w="3702950"/>
              </a:tblGrid>
              <a:tr h="3442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Columbus Day?</a:t>
                      </a:r>
                      <a:r>
                        <a:rPr b="1" lang="en" sz="1300">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7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an inside/outside circle (visual and video explanation included in Best Practices Repository) to share their learnings about Columbus Day. Have one group of four surround another group of four. They should be standing across from a person who read the same article and should compare their answers to the reading questions. Together they should complete their row of </a:t>
                      </a:r>
                      <a:r>
                        <a:rPr lang="en" sz="1200">
                          <a:solidFill>
                            <a:schemeClr val="dk1"/>
                          </a:solidFill>
                          <a:latin typeface="Inter"/>
                          <a:ea typeface="Inter"/>
                          <a:cs typeface="Inter"/>
                          <a:sym typeface="Inter"/>
                        </a:rPr>
                        <a:t>the</a:t>
                      </a:r>
                      <a:r>
                        <a:rPr lang="en" sz="1200">
                          <a:solidFill>
                            <a:schemeClr val="dk1"/>
                          </a:solidFill>
                          <a:latin typeface="Inter"/>
                          <a:ea typeface="Inter"/>
                          <a:cs typeface="Inter"/>
                          <a:sym typeface="Inter"/>
                        </a:rPr>
                        <a:t> graphic organizer. Then the students in the inside circle will rotate to the right. As they go through the next three rotations, they will complete the Graphic Organizer (page4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322000">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directions for students for </a:t>
                      </a:r>
                      <a:r>
                        <a:rPr lang="en" sz="1200">
                          <a:latin typeface="Inter"/>
                          <a:ea typeface="Inter"/>
                          <a:cs typeface="Inter"/>
                          <a:sym typeface="Inter"/>
                        </a:rPr>
                        <a:t>the inside/outside circle</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Instruct students to use the </a:t>
                      </a:r>
                      <a:r>
                        <a:rPr lang="en" sz="1200">
                          <a:solidFill>
                            <a:srgbClr val="000000"/>
                          </a:solidFill>
                          <a:latin typeface="Inter"/>
                          <a:ea typeface="Inter"/>
                          <a:cs typeface="Inter"/>
                          <a:sym typeface="Inter"/>
                        </a:rPr>
                        <a:t>Graphic Organizer for this activity (page</a:t>
                      </a:r>
                      <a:r>
                        <a:rPr lang="en" sz="1200">
                          <a:latin typeface="Inter"/>
                          <a:ea typeface="Inter"/>
                          <a:cs typeface="Inter"/>
                          <a:sym typeface="Inter"/>
                        </a:rPr>
                        <a:t> </a:t>
                      </a:r>
                      <a:r>
                        <a:rPr lang="en" sz="1200">
                          <a:solidFill>
                            <a:srgbClr val="000000"/>
                          </a:solidFill>
                          <a:latin typeface="Inter"/>
                          <a:ea typeface="Inter"/>
                          <a:cs typeface="Inter"/>
                          <a:sym typeface="Inter"/>
                        </a:rPr>
                        <a:t>4 of student worksheet)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rgbClr val="000000"/>
                          </a:solidFill>
                          <a:latin typeface="Inter"/>
                          <a:ea typeface="Inter"/>
                          <a:cs typeface="Inter"/>
                          <a:sym typeface="Inter"/>
                        </a:rPr>
                        <a:t>Monitor work progress and provide support as needed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Follow along with movement directions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a:t>
                      </a:r>
                      <a:r>
                        <a:rPr lang="en" sz="1200">
                          <a:latin typeface="Inter"/>
                          <a:ea typeface="Inter"/>
                          <a:cs typeface="Inter"/>
                          <a:sym typeface="Inter"/>
                        </a:rPr>
                        <a:t>G</a:t>
                      </a:r>
                      <a:r>
                        <a:rPr lang="en" sz="1200">
                          <a:solidFill>
                            <a:srgbClr val="000000"/>
                          </a:solidFill>
                          <a:latin typeface="Inter"/>
                          <a:ea typeface="Inter"/>
                          <a:cs typeface="Inter"/>
                          <a:sym typeface="Inter"/>
                        </a:rPr>
                        <a:t>raphic </a:t>
                      </a:r>
                      <a:r>
                        <a:rPr lang="en" sz="1200">
                          <a:latin typeface="Inter"/>
                          <a:ea typeface="Inter"/>
                          <a:cs typeface="Inter"/>
                          <a:sym typeface="Inter"/>
                        </a:rPr>
                        <a:t>O</a:t>
                      </a:r>
                      <a:r>
                        <a:rPr lang="en" sz="1200">
                          <a:solidFill>
                            <a:srgbClr val="000000"/>
                          </a:solidFill>
                          <a:latin typeface="Inter"/>
                          <a:ea typeface="Inter"/>
                          <a:cs typeface="Inter"/>
                          <a:sym typeface="Inter"/>
                        </a:rPr>
                        <a:t>rganizer (page 4 of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09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5">
                            <a:extLst>
                              <a:ext uri="{A12FA001-AC4F-418D-AE19-62706E023703}">
                                <ahyp:hlinkClr val="tx"/>
                              </a:ext>
                            </a:extLst>
                          </a:hlinkClick>
                        </a:rPr>
                        <a:t>“Exit Ticket”</a:t>
                      </a:r>
                      <a:r>
                        <a:rPr lang="en" sz="1200">
                          <a:solidFill>
                            <a:schemeClr val="dk1"/>
                          </a:solidFill>
                          <a:latin typeface="Inter"/>
                          <a:ea typeface="Inter"/>
                          <a:cs typeface="Inter"/>
                          <a:sym typeface="Inter"/>
                        </a:rPr>
                        <a:t> in which they reflect on their learnings from the day using a quickwrite. Students will need to identify and explain whether they believe Columbus Day should be replaced with Indigenous Peoples’ Day.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120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question in 3-5 sentences.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